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0"/>
  </p:notesMasterIdLst>
  <p:sldIdLst>
    <p:sldId id="539" r:id="rId2"/>
    <p:sldId id="546" r:id="rId3"/>
    <p:sldId id="510" r:id="rId4"/>
    <p:sldId id="536" r:id="rId5"/>
    <p:sldId id="542" r:id="rId6"/>
    <p:sldId id="537" r:id="rId7"/>
    <p:sldId id="544" r:id="rId8"/>
    <p:sldId id="520" r:id="rId9"/>
    <p:sldId id="522" r:id="rId10"/>
    <p:sldId id="533" r:id="rId11"/>
    <p:sldId id="534" r:id="rId12"/>
    <p:sldId id="547" r:id="rId13"/>
    <p:sldId id="535" r:id="rId14"/>
    <p:sldId id="541" r:id="rId15"/>
    <p:sldId id="509" r:id="rId16"/>
    <p:sldId id="519" r:id="rId17"/>
    <p:sldId id="527" r:id="rId18"/>
    <p:sldId id="538" r:id="rId1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CE5"/>
    <a:srgbClr val="0062A7"/>
    <a:srgbClr val="49556E"/>
    <a:srgbClr val="FFCC99"/>
    <a:srgbClr val="921A1D"/>
    <a:srgbClr val="F26722"/>
    <a:srgbClr val="E62B25"/>
    <a:srgbClr val="F18420"/>
    <a:srgbClr val="F99B1C"/>
    <a:srgbClr val="FFB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378" autoAdjust="0"/>
  </p:normalViewPr>
  <p:slideViewPr>
    <p:cSldViewPr>
      <p:cViewPr>
        <p:scale>
          <a:sx n="97" d="100"/>
          <a:sy n="97" d="100"/>
        </p:scale>
        <p:origin x="-300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6FC91F-274B-40EF-9333-50A2A4C0AD62}" type="datetimeFigureOut">
              <a:rPr lang="ru-RU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BF84DF-22D0-4396-B119-5D39F4432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158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804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948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804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8EB330-21D8-4BCE-A65A-5747F01B7AD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95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70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70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593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593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15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91054E-C113-452F-9AEE-100A66C9063F}" type="datetime1">
              <a:rPr lang="ru-RU" smtClean="0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BEC46-C5E2-4B00-93FD-EF82F4284C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5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823C46-110E-4F13-B13A-1914565471D2}" type="datetime1">
              <a:rPr lang="ru-RU" smtClean="0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2158F-C07D-4E71-822C-68A648B4DE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7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658E3-6F5F-409D-8BD7-B31A53456C9B}" type="datetime1">
              <a:rPr lang="ru-RU" smtClean="0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D6766-4E1A-4026-B100-8D8EA13BF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3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5D89C-B26F-4732-8D52-7E5BB496F923}" type="datetime1">
              <a:rPr lang="ru-RU" smtClean="0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8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62760-7462-4899-8B44-FF61F5CBFC9E}" type="datetime1">
              <a:rPr lang="ru-RU" smtClean="0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664D2-1BD0-4A61-B152-7B31CC6A8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46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FBC1B-F90D-4884-AF3C-36A573F9AEAC}" type="datetime1">
              <a:rPr lang="ru-RU" smtClean="0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948F9-966D-4B85-91B5-EB2161AA4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79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F821E-54B4-4548-BC11-6F6022107663}" type="datetime1">
              <a:rPr lang="ru-RU" smtClean="0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F0BB5-9D93-48C2-824D-82144272B7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4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0B916-3995-4F66-8077-5414E1552FDB}" type="datetime1">
              <a:rPr lang="ru-RU" smtClean="0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37D55-46E1-4C6C-A1CF-9F94FD8073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8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2B33E-A7A8-4FB0-B759-64CC55F5EDF9}" type="datetime1">
              <a:rPr lang="ru-RU" smtClean="0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03110-3EB0-485A-8B10-FF7B6ED983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79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92650-71DB-436C-83C4-29C4D082522F}" type="datetime1">
              <a:rPr lang="ru-RU" smtClean="0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11D12-DA6E-48D6-AA1A-3CD5D6126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5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830E3A-DA71-4F28-878B-AB0AA5324125}" type="datetime1">
              <a:rPr lang="ru-RU" smtClean="0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947C0-BD5D-464F-8EAE-7242CF0D7F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94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E0948006-4FA6-48EF-92EE-8579CDB701D8}" type="datetime1">
              <a:rPr lang="ru-RU" smtClean="0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27AC99-8E6A-459C-8DE1-0C83495690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19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37048"/>
              </p:ext>
            </p:extLst>
          </p:nvPr>
        </p:nvGraphicFramePr>
        <p:xfrm>
          <a:off x="179512" y="116632"/>
          <a:ext cx="8784976" cy="5595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412">
                  <a:extLst>
                    <a:ext uri="{9D8B030D-6E8A-4147-A177-3AD203B41FA5}">
                      <a16:colId xmlns:a16="http://schemas.microsoft.com/office/drawing/2014/main" xmlns="" val="3452886001"/>
                    </a:ext>
                  </a:extLst>
                </a:gridCol>
                <a:gridCol w="6096564">
                  <a:extLst>
                    <a:ext uri="{9D8B030D-6E8A-4147-A177-3AD203B41FA5}">
                      <a16:colId xmlns:a16="http://schemas.microsoft.com/office/drawing/2014/main" xmlns="" val="4055115307"/>
                    </a:ext>
                  </a:extLst>
                </a:gridCol>
              </a:tblGrid>
              <a:tr h="309634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Проектирование деятельности  направлено на: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(указать направление, определенное  в целевых ориентирах управленческого портфеля департамента образования) </a:t>
                      </a:r>
                      <a:endParaRPr lang="en-US" sz="13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Внедрение в образовательный процесс новых подходов к обучению и воспитанию, направленных на развитие различных видов мышления (включая продуктивное, критическое, креативное, дивергентное, инновационное) обучающихся.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5187949"/>
                  </a:ext>
                </a:extLst>
              </a:tr>
              <a:tr h="249891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Полное и сокращенное наименование учреждения</a:t>
                      </a:r>
                      <a:r>
                        <a:rPr lang="ru-RU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(по Уставу)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Муниципальное бюджетное образовательное учреждение дополнительного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образования «Родник»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ДО «Родник»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1537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731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822607"/>
              </p:ext>
            </p:extLst>
          </p:nvPr>
        </p:nvGraphicFramePr>
        <p:xfrm>
          <a:off x="179512" y="657329"/>
          <a:ext cx="8533953" cy="5507975"/>
        </p:xfrm>
        <a:graphic>
          <a:graphicData uri="http://schemas.openxmlformats.org/drawingml/2006/table">
            <a:tbl>
              <a:tblPr firstRow="1" bandRow="1"/>
              <a:tblGrid>
                <a:gridCol w="17880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458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07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1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Вовлечение педагогов, учащихся и родителей в проектную </a:t>
                      </a: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и совместные мероприятия.</a:t>
                      </a:r>
                      <a:endParaRPr lang="ru-RU" sz="16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890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Создание рабочих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творческих групп по работе над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проектами;</a:t>
                      </a:r>
                      <a:endParaRPr lang="ru-RU" sz="1400" b="0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890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Методическое сопровождение рабочих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 по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разработке проектов;</a:t>
                      </a:r>
                      <a:endParaRPr lang="ru-RU" sz="1400" b="0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Разработка плана-графика мероприятий, направленных на обучение педагогов проектной деятельности;</a:t>
                      </a:r>
                    </a:p>
                    <a:p>
                      <a:pPr marL="285750" marR="0" lvl="0" indent="-28575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квалификации педагогических работников;</a:t>
                      </a:r>
                    </a:p>
                    <a:p>
                      <a:pPr marL="285750" marR="0" lvl="0" indent="-28575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учрежденческих мероприятий: семинаров, практикумов, круглых столов;</a:t>
                      </a:r>
                    </a:p>
                    <a:p>
                      <a:pPr marL="285750" marR="0" lvl="0" indent="-28575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Составление плана обучения творческих групп учащихся и родителей, вовлечённых в проектную деятельность.</a:t>
                      </a: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b="1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340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912875"/>
              </p:ext>
            </p:extLst>
          </p:nvPr>
        </p:nvGraphicFramePr>
        <p:xfrm>
          <a:off x="179512" y="657329"/>
          <a:ext cx="8533953" cy="5507975"/>
        </p:xfrm>
        <a:graphic>
          <a:graphicData uri="http://schemas.openxmlformats.org/drawingml/2006/table">
            <a:tbl>
              <a:tblPr firstRow="1" bandRow="1"/>
              <a:tblGrid>
                <a:gridCol w="17880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458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07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2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Организация </a:t>
                      </a: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учебно-воспитательного процесса</a:t>
                      </a:r>
                      <a:r>
                        <a:rPr lang="ru-RU" sz="16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6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использованием </a:t>
                      </a: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проектной </a:t>
                      </a: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деятельности.</a:t>
                      </a:r>
                      <a:endParaRPr lang="ru-RU" sz="16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Анализ и корректировка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дополнительных общеобразовательных общеразвивающих программ; </a:t>
                      </a:r>
                      <a:endParaRPr lang="ru-RU" sz="1400" b="0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Изучение теоретической базы участниками рабочих проектов;</a:t>
                      </a:r>
                      <a:endParaRPr lang="ru-RU" sz="1400" b="0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«мозгового штурма»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участниками рабочих проектов с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целью выявления проблемы, цели, темы для реализации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рабочих проектов;</a:t>
                      </a:r>
                      <a:endParaRPr lang="ru-RU" sz="1400" b="0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Разработка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плана  мероприятий по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реализации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рабочих проектов, поддержка детской инициативы, учёт интересов детей;</a:t>
                      </a:r>
                      <a:endParaRPr lang="ru-RU" sz="1400" b="0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Создание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ходе работы над проектом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атмосферы творчества, взаимопомощи;</a:t>
                      </a:r>
                      <a:endParaRPr lang="ru-RU" sz="1400" b="0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Защита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проектов.</a:t>
                      </a:r>
                      <a:endParaRPr lang="ru-RU" sz="1400" b="0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2000" b="1" dirty="0" smtClean="0">
                        <a:solidFill>
                          <a:srgbClr val="49556E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rgbClr val="49556E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258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292016"/>
              </p:ext>
            </p:extLst>
          </p:nvPr>
        </p:nvGraphicFramePr>
        <p:xfrm>
          <a:off x="179512" y="657329"/>
          <a:ext cx="8533953" cy="5507975"/>
        </p:xfrm>
        <a:graphic>
          <a:graphicData uri="http://schemas.openxmlformats.org/drawingml/2006/table">
            <a:tbl>
              <a:tblPr firstRow="1" bandRow="1"/>
              <a:tblGrid>
                <a:gridCol w="17880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458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07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</a:t>
                      </a: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</a:t>
                      </a:r>
                      <a:r>
                        <a:rPr lang="ru-RU" sz="16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взаимодействия </a:t>
                      </a:r>
                      <a:r>
                        <a:rPr lang="ru-RU" sz="16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педагогов и родителей </a:t>
                      </a:r>
                      <a:r>
                        <a:rPr lang="ru-RU" sz="16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</a:t>
                      </a:r>
                      <a:r>
                        <a:rPr lang="ru-RU" sz="16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организации проектной </a:t>
                      </a:r>
                      <a:r>
                        <a:rPr lang="ru-RU" sz="16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деятельности.</a:t>
                      </a:r>
                      <a:endParaRPr lang="ru-RU" sz="1600" b="1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Выявление возможного участия родителей в реализации рабочих проектов;</a:t>
                      </a: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Вовлечение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родителей в совместную </a:t>
                      </a: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по рабочим проектам, создавая радостную атмосферу совместного с ребёнком творчества;</a:t>
                      </a:r>
                      <a:endParaRPr lang="ru-RU" sz="1400" b="0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Проведение мероприятий с родителями с целью повышения их компетенции в вопросах развития креативного мышления детей.</a:t>
                      </a:r>
                      <a:endParaRPr lang="ru-RU" sz="1400" b="0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2000" b="1" dirty="0" smtClean="0">
                        <a:solidFill>
                          <a:srgbClr val="49556E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rgbClr val="49556E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895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13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13748"/>
              </p:ext>
            </p:extLst>
          </p:nvPr>
        </p:nvGraphicFramePr>
        <p:xfrm>
          <a:off x="179512" y="657329"/>
          <a:ext cx="8533953" cy="5507975"/>
        </p:xfrm>
        <a:graphic>
          <a:graphicData uri="http://schemas.openxmlformats.org/drawingml/2006/table">
            <a:tbl>
              <a:tblPr firstRow="1" bandRow="1"/>
              <a:tblGrid>
                <a:gridCol w="17880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458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07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</a:t>
                      </a: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49556E"/>
                          </a:solidFill>
                          <a:latin typeface="+mn-lt"/>
                          <a:cs typeface="+mn-cs"/>
                        </a:rPr>
                        <a:t>4</a:t>
                      </a: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Адаптация диагностического инструментария по выявлению уровня развития креативного мышления.</a:t>
                      </a: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Подбор диагностического  инструментария по выявлению уровня развития креативного мышления;</a:t>
                      </a:r>
                      <a:endParaRPr lang="ru-RU" sz="1600" b="0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 </a:t>
                      </a:r>
                      <a:r>
                        <a:rPr lang="ru-RU" sz="16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пакета </a:t>
                      </a:r>
                      <a:r>
                        <a:rPr lang="ru-RU" sz="16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материалов проекта по </a:t>
                      </a:r>
                      <a:r>
                        <a:rPr lang="ru-RU" sz="16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креативному мышлению;</a:t>
                      </a:r>
                    </a:p>
                    <a:p>
                      <a:pPr marL="285750" marR="0" lvl="0" indent="-28575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Апробация,</a:t>
                      </a:r>
                      <a:r>
                        <a:rPr lang="ru-RU" sz="1600" b="0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входная и выходная диагностика.</a:t>
                      </a:r>
                      <a:endParaRPr lang="ru-RU" sz="1600" b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49556E"/>
                        </a:solidFill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49556E"/>
                        </a:solidFill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49556E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059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14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26556"/>
              </p:ext>
            </p:extLst>
          </p:nvPr>
        </p:nvGraphicFramePr>
        <p:xfrm>
          <a:off x="179512" y="657329"/>
          <a:ext cx="8533953" cy="5507975"/>
        </p:xfrm>
        <a:graphic>
          <a:graphicData uri="http://schemas.openxmlformats.org/drawingml/2006/table">
            <a:tbl>
              <a:tblPr firstRow="1" bandRow="1"/>
              <a:tblGrid>
                <a:gridCol w="17880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458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07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</a:t>
                      </a: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Создание банка </a:t>
                      </a: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методических и наглядных материалов внедрения </a:t>
                      </a: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учебно-воспитательный </a:t>
                      </a: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процесс </a:t>
                      </a: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проектной </a:t>
                      </a:r>
                      <a:r>
                        <a:rPr lang="ru-RU" sz="16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деятельности.</a:t>
                      </a: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папки «Диагностический инструментарий по креативному мышлению»;</a:t>
                      </a:r>
                    </a:p>
                    <a:p>
                      <a:pPr marL="285750" marR="0" lvl="0" indent="-28575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Сбор методических и наглядных материалов по работе над проектами;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отработка, редактирование материалов для сборника;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Размещение материалов по проекту на сайте учреждения, на странице в ВК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Выпуск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сборника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материалов проекта «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ПРОЕКТория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территория таланов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  <a:endParaRPr lang="ru-RU" sz="1400" b="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49556E"/>
                        </a:solidFill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49556E"/>
                        </a:solidFill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49556E"/>
                        </a:solidFill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49556E"/>
                        </a:solidFill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49556E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950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15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0" y="188640"/>
            <a:ext cx="8964488" cy="792088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Результаты проекта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это «продукты», которые получаются при решении задач проекта. Обозначаются глаголами в прошедшем времени.</a:t>
            </a:r>
            <a:endParaRPr kumimoji="0" lang="ru-RU" sz="2000" b="0" i="0" u="sng" strike="noStrike" kern="1200" cap="none" spc="0" normalizeH="0" baseline="0" noProof="0" dirty="0">
              <a:ln>
                <a:noFill/>
              </a:ln>
              <a:solidFill>
                <a:srgbClr val="921A1D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502492"/>
              </p:ext>
            </p:extLst>
          </p:nvPr>
        </p:nvGraphicFramePr>
        <p:xfrm>
          <a:off x="269776" y="1124744"/>
          <a:ext cx="8424936" cy="4752528"/>
        </p:xfrm>
        <a:graphic>
          <a:graphicData uri="http://schemas.openxmlformats.org/drawingml/2006/table">
            <a:tbl>
              <a:tblPr firstRow="1" bandRow="1"/>
              <a:tblGrid>
                <a:gridCol w="1474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500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5252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УП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Реализованы рабочие проекты педагогов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привлечением учащихся и родителей.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Проведены совместные мероприятия.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   Размещены фотоматериалы и сборник проектов «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ПРОЕКТория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территория талантов» на сайте учреждения и страницы в ВК.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 прошли аттестацию на первую и высшую квалификационную категорию, участвовали в конкурсах профессионального мастерства.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   Повышения уровня развития креативного мышления у учащихся.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   Получение опыта общения, взаимодействия с собственными детьми и педагогами.</a:t>
                      </a:r>
                      <a:endParaRPr lang="ru-RU" sz="1600" b="0" dirty="0" smtClean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4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16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81063" y="105454"/>
            <a:ext cx="6787281" cy="920749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Реестр заинтересованных сторон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924030"/>
              </p:ext>
            </p:extLst>
          </p:nvPr>
        </p:nvGraphicFramePr>
        <p:xfrm>
          <a:off x="311357" y="1484784"/>
          <a:ext cx="8509115" cy="4111044"/>
        </p:xfrm>
        <a:graphic>
          <a:graphicData uri="http://schemas.openxmlformats.org/drawingml/2006/table">
            <a:tbl>
              <a:tblPr firstRow="1" bandRow="1"/>
              <a:tblGrid>
                <a:gridCol w="5361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3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83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315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353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 или организация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Представитель интересов</a:t>
                      </a:r>
                      <a:b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(ФИО, должность)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Ожидание от реализации проекта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ТОС-21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Чернова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Н.С.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Оказание информационной поддержки (реклама)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Детская библиотека №13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3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Архипова Н.О.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Оказание помощи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трансляции творческих достижений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569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b="1" smtClean="0"/>
              <a:pPr>
                <a:defRPr/>
              </a:pPr>
              <a:t>17</a:t>
            </a:fld>
            <a:endParaRPr lang="ru-RU" b="1" dirty="0"/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395536" y="-31271"/>
            <a:ext cx="3898776" cy="901337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Бюджет УП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475599"/>
              </p:ext>
            </p:extLst>
          </p:nvPr>
        </p:nvGraphicFramePr>
        <p:xfrm>
          <a:off x="179512" y="764704"/>
          <a:ext cx="8831325" cy="4320793"/>
        </p:xfrm>
        <a:graphic>
          <a:graphicData uri="http://schemas.openxmlformats.org/drawingml/2006/table">
            <a:tbl>
              <a:tblPr firstRow="1" bandRow="1">
                <a:solidFill>
                  <a:srgbClr val="FFCC99"/>
                </a:solidFill>
              </a:tblPr>
              <a:tblGrid>
                <a:gridCol w="540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01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17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617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5745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11976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534145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источники финансирования, рублей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Внебюджетные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источники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финансирования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Всего,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рублей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5975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городского бюджета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областного бюджета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846">
                <a:tc gridSpan="6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Канцелярские товары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3000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3000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9.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720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18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0" y="0"/>
            <a:ext cx="8964488" cy="1412776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Модель функционирования результатов </a:t>
            </a:r>
            <a:r>
              <a:rPr lang="ru-RU" sz="2000" dirty="0">
                <a:solidFill>
                  <a:srgbClr val="921A1D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проекта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921A1D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406488"/>
              </p:ext>
            </p:extLst>
          </p:nvPr>
        </p:nvGraphicFramePr>
        <p:xfrm>
          <a:off x="107504" y="908720"/>
          <a:ext cx="8856984" cy="5760640"/>
        </p:xfrm>
        <a:graphic>
          <a:graphicData uri="http://schemas.openxmlformats.org/drawingml/2006/table">
            <a:tbl>
              <a:tblPr firstRow="1" bandRow="1"/>
              <a:tblGrid>
                <a:gridCol w="1550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064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6064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Как после завершения проекта будет дальше работать проектная модель, система и т.д.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педагогов</a:t>
                      </a:r>
                      <a:r>
                        <a:rPr lang="ru-RU" sz="16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учреждения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Распространение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опыта по внедрению проектов на уровне города, области;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совместных мероприятий и мастер-классов;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Получение опыта работы над проектной деятельностью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команде;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Положительные отзывы общественности (коллеги, учащиеся, родители);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Социальная значимость проекта и авторитет учреждения в окружающем социуме и среди образовательных учреждений города;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Привлечение предполагаемых партнёров для реализации проекта.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учащихся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Развитие креативного мышления;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азвитие навыков, таких как: работа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команде, самостоятельность, инициативность, навыки презентации,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которые помогут успешно встроиться в современный меняющийся мир;</a:t>
                      </a:r>
                      <a:endParaRPr lang="ru-RU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Дополнение своего портфолио достижений.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u="sng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родителей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Возможность выхода на новый уровень общения с собственными детьми;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Общественное признание и чувство социальной значимости;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Дополнительные возможности самореализации.</a:t>
                      </a:r>
                      <a:endParaRPr lang="ru-RU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37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056956"/>
              </p:ext>
            </p:extLst>
          </p:nvPr>
        </p:nvGraphicFramePr>
        <p:xfrm>
          <a:off x="179512" y="116632"/>
          <a:ext cx="8784976" cy="5595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412">
                  <a:extLst>
                    <a:ext uri="{9D8B030D-6E8A-4147-A177-3AD203B41FA5}">
                      <a16:colId xmlns:a16="http://schemas.microsoft.com/office/drawing/2014/main" xmlns="" val="3452886001"/>
                    </a:ext>
                  </a:extLst>
                </a:gridCol>
                <a:gridCol w="6096564">
                  <a:extLst>
                    <a:ext uri="{9D8B030D-6E8A-4147-A177-3AD203B41FA5}">
                      <a16:colId xmlns:a16="http://schemas.microsoft.com/office/drawing/2014/main" xmlns="" val="4055115307"/>
                    </a:ext>
                  </a:extLst>
                </a:gridCol>
              </a:tblGrid>
              <a:tr h="309634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Название проекта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проектной деятельности в объединениях МБОУ ДО «Родник»:</a:t>
                      </a:r>
                    </a:p>
                    <a:p>
                      <a:pPr algn="l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ПРОЕКТория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–территория талантов</a:t>
                      </a:r>
                      <a:r>
                        <a:rPr lang="ru-RU" sz="13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  <a:endParaRPr lang="ru-RU" sz="13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5187949"/>
                  </a:ext>
                </a:extLst>
              </a:tr>
              <a:tr h="249891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1537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38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5ED0F4-D1FB-433F-A946-CC5EF8D34FCD}" type="slidenum">
              <a:rPr lang="ru-RU" sz="1200" b="1">
                <a:solidFill>
                  <a:schemeClr val="tx1"/>
                </a:solidFill>
              </a:rPr>
              <a:pPr/>
              <a:t>3</a:t>
            </a:fld>
            <a:endParaRPr lang="ru-RU" sz="1200" b="1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943111"/>
              </p:ext>
            </p:extLst>
          </p:nvPr>
        </p:nvGraphicFramePr>
        <p:xfrm>
          <a:off x="107504" y="260647"/>
          <a:ext cx="8928992" cy="2050883"/>
        </p:xfrm>
        <a:graphic>
          <a:graphicData uri="http://schemas.openxmlformats.org/drawingml/2006/table">
            <a:tbl>
              <a:tblPr firstRow="1" firstCol="1" bandRow="1"/>
              <a:tblGrid>
                <a:gridCol w="22665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624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8991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Срок начала и окончания проекта</a:t>
                      </a: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(указать месяц и год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 2024 – сентябрь</a:t>
                      </a:r>
                      <a:r>
                        <a:rPr lang="ru-RU" sz="14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2026</a:t>
                      </a:r>
                      <a:endParaRPr lang="ru-RU" sz="1100" dirty="0">
                        <a:solidFill>
                          <a:srgbClr val="F2672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34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ФИО, должность </a:t>
                      </a: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Ширяева Светлана</a:t>
                      </a:r>
                      <a:r>
                        <a:rPr lang="ru-RU" sz="14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Геннадьевна, директор МБОУ ДО «Родник»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696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Руководитель проекта</a:t>
                      </a: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045536"/>
              </p:ext>
            </p:extLst>
          </p:nvPr>
        </p:nvGraphicFramePr>
        <p:xfrm>
          <a:off x="107504" y="2348880"/>
          <a:ext cx="8928992" cy="4358640"/>
        </p:xfrm>
        <a:graphic>
          <a:graphicData uri="http://schemas.openxmlformats.org/drawingml/2006/table">
            <a:tbl>
              <a:tblPr firstRow="1" bandRow="1"/>
              <a:tblGrid>
                <a:gridCol w="22843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44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48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Команда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проекта (ФИО,  должность, место работы)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Ревякина Е.Н., ст. методист МБОУ ДО «Родник»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Васильева Е.А., педагог-психолог МБОУ ДО «Родник»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Волкова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О.В., методист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МБОУ ДО «Родник»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Артамонова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М.А., педагог ДО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МБОУ ДО «Родник»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Зеленов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В.В., педагог МБОУ ДО «Родник»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Орлова О.В., педагог МБОУ ДО «Родник»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Пушкалова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Л.Ф., педагог МБОУ ДО «Родник»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Наумова И.Ю., педагог МБОУ ДО «Родник»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Безбородов А.Е., педагог МБОУ ДО «Родник»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Галиева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Р.Ф., педагог МБОУ ДО «Родник»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Южда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А.С., педагог МБОУ ДО «Родник»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Апресян И.М., педагог МБОУ ДО «Родник»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Политанская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Н.И., педагог МБОУ ДО «Родник»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464412"/>
              </p:ext>
            </p:extLst>
          </p:nvPr>
        </p:nvGraphicFramePr>
        <p:xfrm>
          <a:off x="107504" y="260648"/>
          <a:ext cx="8928992" cy="6963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484">
                  <a:extLst>
                    <a:ext uri="{9D8B030D-6E8A-4147-A177-3AD203B41FA5}">
                      <a16:colId xmlns:a16="http://schemas.microsoft.com/office/drawing/2014/main" xmlns="" val="3452886001"/>
                    </a:ext>
                  </a:extLst>
                </a:gridCol>
                <a:gridCol w="6196508">
                  <a:extLst>
                    <a:ext uri="{9D8B030D-6E8A-4147-A177-3AD203B41FA5}">
                      <a16:colId xmlns:a16="http://schemas.microsoft.com/office/drawing/2014/main" xmlns="" val="4055115307"/>
                    </a:ext>
                  </a:extLst>
                </a:gridCol>
              </a:tblGrid>
              <a:tr h="39253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Основания для разработки проекта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(нормативные документы РФ, Самарской области, </a:t>
                      </a:r>
                      <a:r>
                        <a:rPr lang="ru-RU" sz="1800" b="0" i="0" u="none" strike="noStrike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г.о</a:t>
                      </a: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Тольятти) 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1113" algn="just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1.Федеральный закон от 29.12.2012 №273-ФЗ «Об образовании в Российской Федерации» (с изменениями и дополнениями)</a:t>
                      </a:r>
                    </a:p>
                    <a:p>
                      <a:pPr marL="0" indent="11113" algn="just">
                        <a:buAutoNum type="arabicPeriod" startAt="2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Государственная программа Российской Федерации «Развитие образования», утвержденная Постановлением Правительства РФ от 26 декабря 2017 г. № 1642. (с изменениями на 27 февраля 2023 г.)</a:t>
                      </a:r>
                    </a:p>
                    <a:p>
                      <a:pPr lvl="0" fontAlgn="base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Постановление Правительства РФ от 31 октября 2018 г. № 1288 «Об организации проектной деятельности в Правительстве Российской Федерации».</a:t>
                      </a:r>
                    </a:p>
                    <a:p>
                      <a:pPr lvl="0" fontAlgn="base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Концепция общенациональной системы выявления и развития молодых талантов, утвержденная Президентом РФ 03.04.2012 № Пр-827.</a:t>
                      </a:r>
                    </a:p>
                    <a:p>
                      <a:pPr lvl="0" algn="just" fontAlgn="base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Федеральные проекты:</a:t>
                      </a:r>
                    </a:p>
                    <a:p>
                      <a:pPr algn="just" fontAlgn="base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«Успех каждого ребенка»,</a:t>
                      </a:r>
                    </a:p>
                    <a:p>
                      <a:pPr algn="just" fontAlgn="base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«Цифровая образовательная среда»,</a:t>
                      </a:r>
                    </a:p>
                    <a:p>
                      <a:pPr algn="just" fontAlgn="base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«Социальная активность»,</a:t>
                      </a:r>
                    </a:p>
                    <a:p>
                      <a:pPr algn="just" fontAlgn="base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«Социальные лифты для каждого».</a:t>
                      </a:r>
                    </a:p>
                    <a:p>
                      <a:pPr lvl="0" algn="just" fontAlgn="base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Государственная программа Самарской области «Развитие образования и повышение эффективности реализации молодежной политики в Самарской области» на 2015-2030 годы (утверждена постановлением Правительства Самарской области от 21.01.2015 №6 (с изменениями и дополнениями)).</a:t>
                      </a:r>
                    </a:p>
                    <a:p>
                      <a:pPr lvl="0" algn="just" fontAlgn="base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Постановление Правительства Самарской области от 12.07.2017 № 441 «О стратегии социально-экономического развития Самарской области на период до 2030 года» (с изменениями на 28 июня 2022 года).</a:t>
                      </a:r>
                    </a:p>
                    <a:p>
                      <a:pPr algn="just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«Развитие системы образования городского округа Тольятти на 2021-2027 гг.» (утверждена Постановлением администрации городского округа Тольятти от 9.10.2020 № 3062-п/1).</a:t>
                      </a: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5187949"/>
                  </a:ext>
                </a:extLst>
              </a:tr>
              <a:tr h="248337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1537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302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251440"/>
              </p:ext>
            </p:extLst>
          </p:nvPr>
        </p:nvGraphicFramePr>
        <p:xfrm>
          <a:off x="107504" y="260648"/>
          <a:ext cx="8928992" cy="5659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484">
                  <a:extLst>
                    <a:ext uri="{9D8B030D-6E8A-4147-A177-3AD203B41FA5}">
                      <a16:colId xmlns:a16="http://schemas.microsoft.com/office/drawing/2014/main" xmlns="" val="3452886001"/>
                    </a:ext>
                  </a:extLst>
                </a:gridCol>
                <a:gridCol w="6196508">
                  <a:extLst>
                    <a:ext uri="{9D8B030D-6E8A-4147-A177-3AD203B41FA5}">
                      <a16:colId xmlns:a16="http://schemas.microsoft.com/office/drawing/2014/main" xmlns="" val="4055115307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1113" algn="just"/>
                      <a:endParaRPr lang="ru-RU" sz="12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5187949"/>
                  </a:ext>
                </a:extLst>
              </a:tr>
              <a:tr h="529361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Проблемы (недостатки) в деятельности ОУ, на решение  которых направлен проект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</a:rPr>
                        <a:t>стат.данные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ru-RU" sz="1800" b="0" i="0" u="none" strike="noStrik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соц.исследования</a:t>
                      </a:r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деятельности ОУ за 3 года и т.п. в графиках, схемах, таблицах)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 smtClean="0"/>
                        <a:t>Выявлен 9% детей</a:t>
                      </a:r>
                      <a:r>
                        <a:rPr lang="ru-RU" baseline="0" dirty="0" smtClean="0"/>
                        <a:t> с низким уровнем креативного мышления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dirty="0" smtClean="0"/>
                        <a:t>по итогам реализации проекта «Развитие системного мышления учащихся с применением различных форматов обучения»;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10% </a:t>
                      </a:r>
                      <a:r>
                        <a:rPr lang="ru-RU" baseline="0" dirty="0" smtClean="0"/>
                        <a:t>педагогов, использующих в образовательном процессе  проектную деятельность;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-  </a:t>
                      </a:r>
                      <a:r>
                        <a:rPr lang="ru-RU" dirty="0" smtClean="0"/>
                        <a:t>5% </a:t>
                      </a:r>
                      <a:r>
                        <a:rPr lang="ru-RU" baseline="0" dirty="0" smtClean="0"/>
                        <a:t>родителей, участвующих в  проектной деятельности учреждения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ru-RU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ru-RU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ru-RU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ru-RU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ru-RU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ru-RU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1537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012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422103"/>
              </p:ext>
            </p:extLst>
          </p:nvPr>
        </p:nvGraphicFramePr>
        <p:xfrm>
          <a:off x="755575" y="260648"/>
          <a:ext cx="7764970" cy="5821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6">
                  <a:extLst>
                    <a:ext uri="{9D8B030D-6E8A-4147-A177-3AD203B41FA5}">
                      <a16:colId xmlns:a16="http://schemas.microsoft.com/office/drawing/2014/main" xmlns="" val="3452886001"/>
                    </a:ext>
                  </a:extLst>
                </a:gridCol>
                <a:gridCol w="5388704">
                  <a:extLst>
                    <a:ext uri="{9D8B030D-6E8A-4147-A177-3AD203B41FA5}">
                      <a16:colId xmlns:a16="http://schemas.microsoft.com/office/drawing/2014/main" xmlns="" val="4055115307"/>
                    </a:ext>
                  </a:extLst>
                </a:gridCol>
              </a:tblGrid>
              <a:tr h="208823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Причины, по которым имеются недостатки (проблемы) в деятельности ОУ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(из </a:t>
                      </a:r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анализа деятельности ОУ за 3 года и нормативные документы)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Недостаточная </a:t>
                      </a:r>
                      <a:r>
                        <a:rPr lang="ru-RU" b="0" baseline="0" dirty="0" err="1" smtClean="0">
                          <a:solidFill>
                            <a:schemeClr val="tx1"/>
                          </a:solidFill>
                        </a:rPr>
                        <a:t>вовлечённость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педагогов, учащихся, родителей в совместную мероприятия;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Недостаточное использование новых подходов в организации учебно-воспитательного процесса;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Недостаточное соответствие проектной и инновационной деятельности и уровня квалификации педагогических кадров;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Недостаток ресурсов.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5187949"/>
                  </a:ext>
                </a:extLst>
              </a:tr>
              <a:tr h="323041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aseline="0" dirty="0" smtClean="0"/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1537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37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715578"/>
              </p:ext>
            </p:extLst>
          </p:nvPr>
        </p:nvGraphicFramePr>
        <p:xfrm>
          <a:off x="755575" y="260648"/>
          <a:ext cx="7764970" cy="5563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6">
                  <a:extLst>
                    <a:ext uri="{9D8B030D-6E8A-4147-A177-3AD203B41FA5}">
                      <a16:colId xmlns:a16="http://schemas.microsoft.com/office/drawing/2014/main" xmlns="" val="3452886001"/>
                    </a:ext>
                  </a:extLst>
                </a:gridCol>
                <a:gridCol w="5388704">
                  <a:extLst>
                    <a:ext uri="{9D8B030D-6E8A-4147-A177-3AD203B41FA5}">
                      <a16:colId xmlns:a16="http://schemas.microsoft.com/office/drawing/2014/main" xmlns="" val="4055115307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5187949"/>
                  </a:ext>
                </a:extLst>
              </a:tr>
              <a:tr h="519804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Предпосылки для успешной реализации УП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(внешние и внутренние)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Обучение и переподготовка педагогических кадров;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Реализация плана мероприятий проекта в запланированные сроки;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Наличие команды единомышленников;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Использование накопленного опыта участия в городских проектах.</a:t>
                      </a: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1537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424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987868"/>
              </p:ext>
            </p:extLst>
          </p:nvPr>
        </p:nvGraphicFramePr>
        <p:xfrm>
          <a:off x="107504" y="548680"/>
          <a:ext cx="8784976" cy="6079544"/>
        </p:xfrm>
        <a:graphic>
          <a:graphicData uri="http://schemas.openxmlformats.org/drawingml/2006/table">
            <a:tbl>
              <a:tblPr firstRow="1" bandRow="1"/>
              <a:tblGrid>
                <a:gridCol w="15379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05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72819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проекта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д.б</a:t>
                      </a:r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ограничена по времени, в пространстве, четко определен объект и указано через чего объект будет улучшен)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Обеспечить к январю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2026 года формирование высокого и среднего уровня креативного мышления через реализацию проектной деятельности педагогов и учащихся.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4633">
                <a:tc rowSpan="6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их значения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годам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Значение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Январь 2024 г.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Период, год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383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май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декабрь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май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2343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</a:t>
                      </a:r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учащихся,</a:t>
                      </a:r>
                      <a:r>
                        <a:rPr lang="ru-RU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обладающих высоким и средним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уровнем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развития </a:t>
                      </a:r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креативного мышления</a:t>
                      </a:r>
                      <a:r>
                        <a:rPr lang="ru-RU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участвующих в проекте</a:t>
                      </a:r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55%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2088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педагогов, использующие</a:t>
                      </a:r>
                      <a:r>
                        <a:rPr lang="ru-RU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своей работе </a:t>
                      </a:r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проектную деятельность 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16%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21%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31%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42%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53%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родителей, участвующих в проектной деятельности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17%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57%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83%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5"/>
          <p:cNvSpPr txBox="1">
            <a:spLocks/>
          </p:cNvSpPr>
          <p:nvPr/>
        </p:nvSpPr>
        <p:spPr>
          <a:xfrm>
            <a:off x="14471" y="44624"/>
            <a:ext cx="6768752" cy="356316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Целеполагание проекта  </a:t>
            </a:r>
          </a:p>
        </p:txBody>
      </p:sp>
    </p:spTree>
    <p:extLst>
      <p:ext uri="{BB962C8B-B14F-4D97-AF65-F5344CB8AC3E}">
        <p14:creationId xmlns:p14="http://schemas.microsoft.com/office/powerpoint/2010/main" val="2487359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893033"/>
              </p:ext>
            </p:extLst>
          </p:nvPr>
        </p:nvGraphicFramePr>
        <p:xfrm>
          <a:off x="683569" y="1268760"/>
          <a:ext cx="7560840" cy="4824536"/>
        </p:xfrm>
        <a:graphic>
          <a:graphicData uri="http://schemas.openxmlformats.org/drawingml/2006/table">
            <a:tbl>
              <a:tblPr firstRow="1" bandRow="1"/>
              <a:tblGrid>
                <a:gridCol w="1584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766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2453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Вовлечение педагогов, учащихся и родителей в проектную деятельность и совместные мероприятия.</a:t>
                      </a:r>
                      <a:endParaRPr lang="ru-RU" sz="1800" b="1" dirty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Организация учебно-воспитательного процесса с</a:t>
                      </a:r>
                      <a:r>
                        <a:rPr lang="ru-RU" sz="18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использованием </a:t>
                      </a:r>
                      <a:r>
                        <a:rPr lang="ru-RU" sz="18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проектной деятельности.</a:t>
                      </a: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Обеспечение</a:t>
                      </a:r>
                      <a:r>
                        <a:rPr lang="ru-RU" sz="18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взаимодействия педагогов и родителей при организации проектной деятельности.</a:t>
                      </a: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Адаптация диагностического инструментария по выявлению уровня развития креативного мышления.</a:t>
                      </a: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Создание банка методических и наглядных</a:t>
                      </a:r>
                      <a:r>
                        <a:rPr lang="ru-RU" sz="18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материалов,</a:t>
                      </a:r>
                      <a:r>
                        <a:rPr lang="ru-RU" sz="18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внедрение в учебно-воспитательный </a:t>
                      </a:r>
                      <a:r>
                        <a:rPr lang="ru-RU" sz="1800" b="1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процесс  </a:t>
                      </a:r>
                      <a:r>
                        <a:rPr lang="ru-RU" sz="18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проектной деятельности.</a:t>
                      </a:r>
                      <a:endParaRPr lang="ru-RU" sz="1800" b="1" dirty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rgbClr val="49556E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rgbClr val="49556E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E4A4397C-CA1E-485D-8DDC-479B42EE1AA6}"/>
              </a:ext>
            </a:extLst>
          </p:cNvPr>
          <p:cNvSpPr txBox="1">
            <a:spLocks/>
          </p:cNvSpPr>
          <p:nvPr/>
        </p:nvSpPr>
        <p:spPr>
          <a:xfrm>
            <a:off x="467545" y="136524"/>
            <a:ext cx="8208912" cy="1132236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rgbClr val="0062A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62A7"/>
              </a:solidFill>
              <a:effectLst/>
              <a:uLnTx/>
              <a:uFillTx/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Идея управленческого проекта </a:t>
            </a:r>
            <a:r>
              <a:rPr lang="ru-RU" dirty="0">
                <a:solidFill>
                  <a:srgbClr val="921A1D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раскрывается через з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адачи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266474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3985</TotalTime>
  <Words>1349</Words>
  <Application>Microsoft Office PowerPoint</Application>
  <PresentationFormat>Экран (4:3)</PresentationFormat>
  <Paragraphs>292</Paragraphs>
  <Slides>18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в социальной сфере. Социальное проектирование.</dc:title>
  <dc:creator>Наталья</dc:creator>
  <cp:lastModifiedBy>user</cp:lastModifiedBy>
  <cp:revision>372</cp:revision>
  <cp:lastPrinted>2024-01-24T10:11:15Z</cp:lastPrinted>
  <dcterms:created xsi:type="dcterms:W3CDTF">2012-01-11T08:01:34Z</dcterms:created>
  <dcterms:modified xsi:type="dcterms:W3CDTF">2024-01-24T10:14:39Z</dcterms:modified>
</cp:coreProperties>
</file>